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to Sans KR ExtraBold" panose="020B0200000000000000" pitchFamily="50" charset="-127"/>
      <p:bold r:id="rId15"/>
    </p:embeddedFont>
    <p:embeddedFont>
      <p:font typeface="Noto Sans KR Medium" panose="020B0200000000000000" pitchFamily="50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FDB"/>
    <a:srgbClr val="73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414" y="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B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3434248" y="-2487476"/>
            <a:ext cx="6798120" cy="10837582"/>
          </a:xfrm>
          <a:custGeom>
            <a:avLst/>
            <a:gdLst/>
            <a:ahLst/>
            <a:cxnLst/>
            <a:rect l="l" t="t" r="r" b="b"/>
            <a:pathLst>
              <a:path w="6798120" h="10837582">
                <a:moveTo>
                  <a:pt x="6798120" y="0"/>
                </a:moveTo>
                <a:lnTo>
                  <a:pt x="0" y="0"/>
                </a:lnTo>
                <a:lnTo>
                  <a:pt x="0" y="10837583"/>
                </a:lnTo>
                <a:lnTo>
                  <a:pt x="6798120" y="10837583"/>
                </a:lnTo>
                <a:lnTo>
                  <a:pt x="67981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5887">
            <a:off x="-1883350" y="4288617"/>
            <a:ext cx="5373293" cy="8566119"/>
          </a:xfrm>
          <a:custGeom>
            <a:avLst/>
            <a:gdLst/>
            <a:ahLst/>
            <a:cxnLst/>
            <a:rect l="l" t="t" r="r" b="b"/>
            <a:pathLst>
              <a:path w="5373293" h="8566119">
                <a:moveTo>
                  <a:pt x="0" y="0"/>
                </a:moveTo>
                <a:lnTo>
                  <a:pt x="5373292" y="0"/>
                </a:lnTo>
                <a:lnTo>
                  <a:pt x="5373292" y="8566119"/>
                </a:lnTo>
                <a:lnTo>
                  <a:pt x="0" y="856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42980" y="4349897"/>
            <a:ext cx="9445020" cy="7024734"/>
          </a:xfrm>
          <a:custGeom>
            <a:avLst/>
            <a:gdLst/>
            <a:ahLst/>
            <a:cxnLst/>
            <a:rect l="l" t="t" r="r" b="b"/>
            <a:pathLst>
              <a:path w="9445020" h="7024734">
                <a:moveTo>
                  <a:pt x="0" y="0"/>
                </a:moveTo>
                <a:lnTo>
                  <a:pt x="9445020" y="0"/>
                </a:lnTo>
                <a:lnTo>
                  <a:pt x="9445020" y="7024734"/>
                </a:lnTo>
                <a:lnTo>
                  <a:pt x="0" y="702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74691" y="766292"/>
            <a:ext cx="3458617" cy="4603817"/>
          </a:xfrm>
          <a:custGeom>
            <a:avLst/>
            <a:gdLst/>
            <a:ahLst/>
            <a:cxnLst/>
            <a:rect l="l" t="t" r="r" b="b"/>
            <a:pathLst>
              <a:path w="3458617" h="4603817">
                <a:moveTo>
                  <a:pt x="0" y="0"/>
                </a:moveTo>
                <a:lnTo>
                  <a:pt x="3458617" y="0"/>
                </a:lnTo>
                <a:lnTo>
                  <a:pt x="3458617" y="4603817"/>
                </a:lnTo>
                <a:lnTo>
                  <a:pt x="0" y="4603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3060" y="1366041"/>
            <a:ext cx="11160128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응급실</a:t>
            </a:r>
            <a:r>
              <a:rPr lang="en-US" sz="8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혼잡률</a:t>
            </a:r>
            <a:r>
              <a:rPr lang="en-US" sz="8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분석을</a:t>
            </a:r>
            <a:r>
              <a:rPr lang="en-US" sz="8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통한</a:t>
            </a:r>
            <a:endParaRPr lang="en-US" sz="8000" dirty="0">
              <a:solidFill>
                <a:srgbClr val="FFFFFF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>
              <a:lnSpc>
                <a:spcPts val="11200"/>
              </a:lnSpc>
            </a:pP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의료서비스</a:t>
            </a:r>
            <a:r>
              <a:rPr lang="en-US" sz="8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활성화</a:t>
            </a:r>
            <a:endParaRPr lang="en-US" sz="8000" dirty="0">
              <a:solidFill>
                <a:srgbClr val="FFFFFF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575040"/>
            <a:ext cx="7609919" cy="46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이서경</a:t>
            </a: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김보배</a:t>
            </a: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손하지</a:t>
            </a: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박철호</a:t>
            </a: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이준수</a:t>
            </a:r>
            <a:endParaRPr lang="en-US" sz="3000" dirty="0">
              <a:solidFill>
                <a:srgbClr val="FFFFFF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FF0C6-5DB8-31B6-AE5A-38BF4B0D1B5C}"/>
              </a:ext>
            </a:extLst>
          </p:cNvPr>
          <p:cNvSpPr txBox="1"/>
          <p:nvPr/>
        </p:nvSpPr>
        <p:spPr>
          <a:xfrm>
            <a:off x="1028699" y="7902904"/>
            <a:ext cx="7609919" cy="46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{Code – </a:t>
            </a:r>
            <a:r>
              <a:rPr lang="en-US" sz="3000" dirty="0">
                <a:solidFill>
                  <a:srgbClr val="C00000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911</a:t>
            </a:r>
            <a:r>
              <a:rPr lang="en-US" sz="30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-8352408" y="73103"/>
            <a:ext cx="17151448" cy="10140794"/>
          </a:xfrm>
          <a:custGeom>
            <a:avLst/>
            <a:gdLst/>
            <a:ahLst/>
            <a:cxnLst/>
            <a:rect l="l" t="t" r="r" b="b"/>
            <a:pathLst>
              <a:path w="17151448" h="10140794">
                <a:moveTo>
                  <a:pt x="17151448" y="0"/>
                </a:moveTo>
                <a:lnTo>
                  <a:pt x="0" y="0"/>
                </a:lnTo>
                <a:lnTo>
                  <a:pt x="0" y="10140794"/>
                </a:lnTo>
                <a:lnTo>
                  <a:pt x="17151448" y="10140794"/>
                </a:lnTo>
                <a:lnTo>
                  <a:pt x="17151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997391"/>
            <a:ext cx="16230600" cy="4325282"/>
          </a:xfrm>
          <a:custGeom>
            <a:avLst/>
            <a:gdLst/>
            <a:ahLst/>
            <a:cxnLst/>
            <a:rect l="l" t="t" r="r" b="b"/>
            <a:pathLst>
              <a:path w="16230600" h="4325282">
                <a:moveTo>
                  <a:pt x="0" y="0"/>
                </a:moveTo>
                <a:lnTo>
                  <a:pt x="16230600" y="0"/>
                </a:lnTo>
                <a:lnTo>
                  <a:pt x="16230600" y="4325282"/>
                </a:lnTo>
                <a:lnTo>
                  <a:pt x="0" y="432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03770" y="7665411"/>
            <a:ext cx="13280460" cy="1592889"/>
          </a:xfrm>
          <a:custGeom>
            <a:avLst/>
            <a:gdLst/>
            <a:ahLst/>
            <a:cxnLst/>
            <a:rect l="l" t="t" r="r" b="b"/>
            <a:pathLst>
              <a:path w="13280460" h="1592889">
                <a:moveTo>
                  <a:pt x="0" y="0"/>
                </a:moveTo>
                <a:lnTo>
                  <a:pt x="13280460" y="0"/>
                </a:lnTo>
                <a:lnTo>
                  <a:pt x="13280460" y="1592889"/>
                </a:lnTo>
                <a:lnTo>
                  <a:pt x="0" y="1592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24" r="-58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65175"/>
            <a:ext cx="222661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dirty="0" err="1">
                <a:solidFill>
                  <a:srgbClr val="73CCE4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기획의도</a:t>
            </a:r>
            <a:endParaRPr lang="en-US" sz="3999" dirty="0">
              <a:solidFill>
                <a:srgbClr val="73CCE4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7651539" y="455337"/>
            <a:ext cx="17151448" cy="10140794"/>
          </a:xfrm>
          <a:custGeom>
            <a:avLst/>
            <a:gdLst/>
            <a:ahLst/>
            <a:cxnLst/>
            <a:rect l="l" t="t" r="r" b="b"/>
            <a:pathLst>
              <a:path w="17151448" h="10140794">
                <a:moveTo>
                  <a:pt x="17151448" y="0"/>
                </a:moveTo>
                <a:lnTo>
                  <a:pt x="0" y="0"/>
                </a:lnTo>
                <a:lnTo>
                  <a:pt x="0" y="10140793"/>
                </a:lnTo>
                <a:lnTo>
                  <a:pt x="17151448" y="10140793"/>
                </a:lnTo>
                <a:lnTo>
                  <a:pt x="17151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88081" y="727075"/>
            <a:ext cx="5976343" cy="9043518"/>
          </a:xfrm>
          <a:custGeom>
            <a:avLst/>
            <a:gdLst/>
            <a:ahLst/>
            <a:cxnLst/>
            <a:rect l="l" t="t" r="r" b="b"/>
            <a:pathLst>
              <a:path w="5976343" h="9043518">
                <a:moveTo>
                  <a:pt x="0" y="0"/>
                </a:moveTo>
                <a:lnTo>
                  <a:pt x="5976343" y="0"/>
                </a:lnTo>
                <a:lnTo>
                  <a:pt x="5976343" y="9043518"/>
                </a:lnTo>
                <a:lnTo>
                  <a:pt x="0" y="9043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3299" y="1513132"/>
            <a:ext cx="10854782" cy="5899775"/>
          </a:xfrm>
          <a:custGeom>
            <a:avLst/>
            <a:gdLst/>
            <a:ahLst/>
            <a:cxnLst/>
            <a:rect l="l" t="t" r="r" b="b"/>
            <a:pathLst>
              <a:path w="10854782" h="5899775">
                <a:moveTo>
                  <a:pt x="0" y="0"/>
                </a:moveTo>
                <a:lnTo>
                  <a:pt x="10854782" y="0"/>
                </a:lnTo>
                <a:lnTo>
                  <a:pt x="10854782" y="5899775"/>
                </a:lnTo>
                <a:lnTo>
                  <a:pt x="0" y="5899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65175"/>
            <a:ext cx="222661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>
                <a:solidFill>
                  <a:srgbClr val="73CCE4"/>
                </a:solidFill>
                <a:ea typeface="Canva Sans Bold"/>
              </a:rPr>
              <a:t>기획의도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06740"/>
            <a:ext cx="8619632" cy="107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응급실에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도착하여도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긴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대기시간으로</a:t>
            </a:r>
            <a:endParaRPr lang="en-US" sz="3000" dirty="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ts val="5040"/>
              </a:lnSpc>
            </a:pP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응급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환자의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치료가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지연되고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의료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만족도는</a:t>
            </a:r>
            <a:r>
              <a:rPr lang="en-US" sz="30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저하됨</a:t>
            </a:r>
            <a:endParaRPr lang="en-US" sz="3000" dirty="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-7870462" y="737857"/>
            <a:ext cx="17151448" cy="10140794"/>
          </a:xfrm>
          <a:custGeom>
            <a:avLst/>
            <a:gdLst/>
            <a:ahLst/>
            <a:cxnLst/>
            <a:rect l="l" t="t" r="r" b="b"/>
            <a:pathLst>
              <a:path w="17151448" h="10140794">
                <a:moveTo>
                  <a:pt x="17151448" y="0"/>
                </a:moveTo>
                <a:lnTo>
                  <a:pt x="0" y="0"/>
                </a:lnTo>
                <a:lnTo>
                  <a:pt x="0" y="10140794"/>
                </a:lnTo>
                <a:lnTo>
                  <a:pt x="17151448" y="10140794"/>
                </a:lnTo>
                <a:lnTo>
                  <a:pt x="17151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579588"/>
            <a:ext cx="6658729" cy="5898029"/>
          </a:xfrm>
          <a:custGeom>
            <a:avLst/>
            <a:gdLst/>
            <a:ahLst/>
            <a:cxnLst/>
            <a:rect l="l" t="t" r="r" b="b"/>
            <a:pathLst>
              <a:path w="6658729" h="5898029">
                <a:moveTo>
                  <a:pt x="0" y="0"/>
                </a:moveTo>
                <a:lnTo>
                  <a:pt x="6658729" y="0"/>
                </a:lnTo>
                <a:lnTo>
                  <a:pt x="6658729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16587" y="1028700"/>
            <a:ext cx="9042713" cy="3248073"/>
          </a:xfrm>
          <a:custGeom>
            <a:avLst/>
            <a:gdLst/>
            <a:ahLst/>
            <a:cxnLst/>
            <a:rect l="l" t="t" r="r" b="b"/>
            <a:pathLst>
              <a:path w="9042713" h="3248073">
                <a:moveTo>
                  <a:pt x="0" y="0"/>
                </a:moveTo>
                <a:lnTo>
                  <a:pt x="9042713" y="0"/>
                </a:lnTo>
                <a:lnTo>
                  <a:pt x="9042713" y="3248073"/>
                </a:lnTo>
                <a:lnTo>
                  <a:pt x="0" y="3248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92787" y="4800552"/>
            <a:ext cx="8366513" cy="4457748"/>
          </a:xfrm>
          <a:custGeom>
            <a:avLst/>
            <a:gdLst/>
            <a:ahLst/>
            <a:cxnLst/>
            <a:rect l="l" t="t" r="r" b="b"/>
            <a:pathLst>
              <a:path w="8366513" h="4457748">
                <a:moveTo>
                  <a:pt x="0" y="0"/>
                </a:moveTo>
                <a:lnTo>
                  <a:pt x="8366513" y="0"/>
                </a:lnTo>
                <a:lnTo>
                  <a:pt x="8366513" y="4457748"/>
                </a:lnTo>
                <a:lnTo>
                  <a:pt x="0" y="445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765175"/>
            <a:ext cx="222661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dirty="0" err="1">
                <a:solidFill>
                  <a:srgbClr val="73CCE4"/>
                </a:solidFill>
                <a:ea typeface="Canva Sans Bold"/>
              </a:rPr>
              <a:t>기획의도</a:t>
            </a:r>
            <a:endParaRPr lang="en-US" sz="3999" dirty="0">
              <a:solidFill>
                <a:srgbClr val="73CCE4"/>
              </a:solidFill>
              <a:ea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706217"/>
            <a:ext cx="7655739" cy="189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 dirty="0" err="1">
                <a:solidFill>
                  <a:srgbClr val="54BFD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해외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경우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병원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간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의료기록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공유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(EHR)를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통해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의료진이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직접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환자의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과거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치료력을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확인할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수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있으나</a:t>
            </a:r>
            <a:endParaRPr lang="en-US" sz="2300" dirty="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ts val="2553"/>
              </a:lnSpc>
            </a:pPr>
            <a:endParaRPr lang="en-US" sz="2300" dirty="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ts val="3243"/>
              </a:lnSpc>
            </a:pPr>
            <a:r>
              <a:rPr lang="en-US" sz="2300" dirty="0" err="1">
                <a:solidFill>
                  <a:srgbClr val="FA3A23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우리나라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경우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병원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별로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의료기록을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따로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관리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(EMR)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하여</a:t>
            </a:r>
            <a:endParaRPr lang="en-US" sz="2300" dirty="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>
              <a:lnSpc>
                <a:spcPts val="3243"/>
              </a:lnSpc>
            </a:pP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환자가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직접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과거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치료력을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보고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및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제출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2300" dirty="0" err="1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해야</a:t>
            </a:r>
            <a:r>
              <a:rPr lang="en-US" sz="2300" dirty="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B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0153" flipV="1">
            <a:off x="-353941" y="-3872745"/>
            <a:ext cx="5373293" cy="8566119"/>
          </a:xfrm>
          <a:custGeom>
            <a:avLst/>
            <a:gdLst/>
            <a:ahLst/>
            <a:cxnLst/>
            <a:rect l="l" t="t" r="r" b="b"/>
            <a:pathLst>
              <a:path w="5373293" h="8566119">
                <a:moveTo>
                  <a:pt x="0" y="8566118"/>
                </a:moveTo>
                <a:lnTo>
                  <a:pt x="5373292" y="8566118"/>
                </a:lnTo>
                <a:lnTo>
                  <a:pt x="5373292" y="0"/>
                </a:lnTo>
                <a:lnTo>
                  <a:pt x="0" y="0"/>
                </a:lnTo>
                <a:lnTo>
                  <a:pt x="0" y="85661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88978" y="3798849"/>
            <a:ext cx="5373293" cy="8566119"/>
          </a:xfrm>
          <a:custGeom>
            <a:avLst/>
            <a:gdLst/>
            <a:ahLst/>
            <a:cxnLst/>
            <a:rect l="l" t="t" r="r" b="b"/>
            <a:pathLst>
              <a:path w="5373293" h="8566119">
                <a:moveTo>
                  <a:pt x="5373292" y="0"/>
                </a:moveTo>
                <a:lnTo>
                  <a:pt x="0" y="0"/>
                </a:lnTo>
                <a:lnTo>
                  <a:pt x="0" y="8566119"/>
                </a:lnTo>
                <a:lnTo>
                  <a:pt x="5373292" y="8566119"/>
                </a:lnTo>
                <a:lnTo>
                  <a:pt x="5373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27120" y="3703599"/>
            <a:ext cx="5473905" cy="5554701"/>
          </a:xfrm>
          <a:custGeom>
            <a:avLst/>
            <a:gdLst/>
            <a:ahLst/>
            <a:cxnLst/>
            <a:rect l="l" t="t" r="r" b="b"/>
            <a:pathLst>
              <a:path w="5473905" h="5554701">
                <a:moveTo>
                  <a:pt x="0" y="0"/>
                </a:moveTo>
                <a:lnTo>
                  <a:pt x="5473905" y="0"/>
                </a:lnTo>
                <a:lnTo>
                  <a:pt x="5473905" y="5554701"/>
                </a:lnTo>
                <a:lnTo>
                  <a:pt x="0" y="555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52025" y="3703599"/>
            <a:ext cx="5473905" cy="5554701"/>
          </a:xfrm>
          <a:custGeom>
            <a:avLst/>
            <a:gdLst/>
            <a:ahLst/>
            <a:cxnLst/>
            <a:rect l="l" t="t" r="r" b="b"/>
            <a:pathLst>
              <a:path w="5473905" h="5554701">
                <a:moveTo>
                  <a:pt x="0" y="0"/>
                </a:moveTo>
                <a:lnTo>
                  <a:pt x="5473905" y="0"/>
                </a:lnTo>
                <a:lnTo>
                  <a:pt x="5473905" y="5554701"/>
                </a:lnTo>
                <a:lnTo>
                  <a:pt x="0" y="555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2314">
            <a:off x="3938670" y="3316142"/>
            <a:ext cx="3142786" cy="3437870"/>
          </a:xfrm>
          <a:custGeom>
            <a:avLst/>
            <a:gdLst/>
            <a:ahLst/>
            <a:cxnLst/>
            <a:rect l="l" t="t" r="r" b="b"/>
            <a:pathLst>
              <a:path w="3142786" h="3437870">
                <a:moveTo>
                  <a:pt x="0" y="0"/>
                </a:moveTo>
                <a:lnTo>
                  <a:pt x="3142787" y="0"/>
                </a:lnTo>
                <a:lnTo>
                  <a:pt x="3142787" y="3437870"/>
                </a:lnTo>
                <a:lnTo>
                  <a:pt x="0" y="3437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94745" y="7153899"/>
            <a:ext cx="570628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01. 응급실 정보 제공</a:t>
            </a:r>
          </a:p>
        </p:txBody>
      </p:sp>
      <p:sp>
        <p:nvSpPr>
          <p:cNvPr id="8" name="Freeform 8"/>
          <p:cNvSpPr/>
          <p:nvPr/>
        </p:nvSpPr>
        <p:spPr>
          <a:xfrm>
            <a:off x="11558243" y="2848388"/>
            <a:ext cx="3446355" cy="4027305"/>
          </a:xfrm>
          <a:custGeom>
            <a:avLst/>
            <a:gdLst/>
            <a:ahLst/>
            <a:cxnLst/>
            <a:rect l="l" t="t" r="r" b="b"/>
            <a:pathLst>
              <a:path w="3446355" h="4027305">
                <a:moveTo>
                  <a:pt x="0" y="0"/>
                </a:moveTo>
                <a:lnTo>
                  <a:pt x="3446355" y="0"/>
                </a:lnTo>
                <a:lnTo>
                  <a:pt x="3446355" y="4027305"/>
                </a:lnTo>
                <a:lnTo>
                  <a:pt x="0" y="40273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5234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0102" y="1047750"/>
            <a:ext cx="15107797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개발 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94745" y="7880657"/>
            <a:ext cx="570628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- 응급실 위치와 병상 수 등 기본정보 제공</a:t>
            </a:r>
          </a:p>
          <a:p>
            <a:pPr algn="ctr">
              <a:lnSpc>
                <a:spcPts val="1980"/>
              </a:lnSpc>
            </a:pPr>
            <a:endParaRPr lang="en-US" sz="1800">
              <a:solidFill>
                <a:srgbClr val="5D5D5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35838" y="7153899"/>
            <a:ext cx="570628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02. 실시간 정보 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7211" y="7880657"/>
            <a:ext cx="434353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- 현재 혼잡도, 가용 병상 수, 기기 등을 제공</a:t>
            </a:r>
          </a:p>
          <a:p>
            <a:pPr algn="ctr">
              <a:lnSpc>
                <a:spcPts val="1980"/>
              </a:lnSpc>
            </a:pPr>
            <a:endParaRPr lang="en-US" sz="1800">
              <a:solidFill>
                <a:srgbClr val="5D5D5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B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0153" flipV="1">
            <a:off x="-353941" y="-3872745"/>
            <a:ext cx="5373293" cy="8566119"/>
          </a:xfrm>
          <a:custGeom>
            <a:avLst/>
            <a:gdLst/>
            <a:ahLst/>
            <a:cxnLst/>
            <a:rect l="l" t="t" r="r" b="b"/>
            <a:pathLst>
              <a:path w="5373293" h="8566119">
                <a:moveTo>
                  <a:pt x="0" y="8566118"/>
                </a:moveTo>
                <a:lnTo>
                  <a:pt x="5373292" y="8566118"/>
                </a:lnTo>
                <a:lnTo>
                  <a:pt x="5373292" y="0"/>
                </a:lnTo>
                <a:lnTo>
                  <a:pt x="0" y="0"/>
                </a:lnTo>
                <a:lnTo>
                  <a:pt x="0" y="856611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88978" y="3798849"/>
            <a:ext cx="5373293" cy="8566119"/>
          </a:xfrm>
          <a:custGeom>
            <a:avLst/>
            <a:gdLst/>
            <a:ahLst/>
            <a:cxnLst/>
            <a:rect l="l" t="t" r="r" b="b"/>
            <a:pathLst>
              <a:path w="5373293" h="8566119">
                <a:moveTo>
                  <a:pt x="5373292" y="0"/>
                </a:moveTo>
                <a:lnTo>
                  <a:pt x="0" y="0"/>
                </a:lnTo>
                <a:lnTo>
                  <a:pt x="0" y="8566119"/>
                </a:lnTo>
                <a:lnTo>
                  <a:pt x="5373292" y="8566119"/>
                </a:lnTo>
                <a:lnTo>
                  <a:pt x="5373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27120" y="3703599"/>
            <a:ext cx="5473905" cy="5554701"/>
          </a:xfrm>
          <a:custGeom>
            <a:avLst/>
            <a:gdLst/>
            <a:ahLst/>
            <a:cxnLst/>
            <a:rect l="l" t="t" r="r" b="b"/>
            <a:pathLst>
              <a:path w="5473905" h="5554701">
                <a:moveTo>
                  <a:pt x="0" y="0"/>
                </a:moveTo>
                <a:lnTo>
                  <a:pt x="5473905" y="0"/>
                </a:lnTo>
                <a:lnTo>
                  <a:pt x="5473905" y="5554701"/>
                </a:lnTo>
                <a:lnTo>
                  <a:pt x="0" y="555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52025" y="3703599"/>
            <a:ext cx="5473905" cy="5554701"/>
          </a:xfrm>
          <a:custGeom>
            <a:avLst/>
            <a:gdLst/>
            <a:ahLst/>
            <a:cxnLst/>
            <a:rect l="l" t="t" r="r" b="b"/>
            <a:pathLst>
              <a:path w="5473905" h="5554701">
                <a:moveTo>
                  <a:pt x="0" y="0"/>
                </a:moveTo>
                <a:lnTo>
                  <a:pt x="5473905" y="0"/>
                </a:lnTo>
                <a:lnTo>
                  <a:pt x="5473905" y="5554701"/>
                </a:lnTo>
                <a:lnTo>
                  <a:pt x="0" y="555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10139" y="3777114"/>
            <a:ext cx="3557678" cy="2703836"/>
          </a:xfrm>
          <a:custGeom>
            <a:avLst/>
            <a:gdLst/>
            <a:ahLst/>
            <a:cxnLst/>
            <a:rect l="l" t="t" r="r" b="b"/>
            <a:pathLst>
              <a:path w="3557678" h="2703836">
                <a:moveTo>
                  <a:pt x="0" y="0"/>
                </a:moveTo>
                <a:lnTo>
                  <a:pt x="3557678" y="0"/>
                </a:lnTo>
                <a:lnTo>
                  <a:pt x="3557678" y="2703836"/>
                </a:lnTo>
                <a:lnTo>
                  <a:pt x="0" y="2703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159981">
            <a:off x="6026647" y="3918884"/>
            <a:ext cx="895022" cy="500093"/>
          </a:xfrm>
          <a:custGeom>
            <a:avLst/>
            <a:gdLst/>
            <a:ahLst/>
            <a:cxnLst/>
            <a:rect l="l" t="t" r="r" b="b"/>
            <a:pathLst>
              <a:path w="895022" h="500093">
                <a:moveTo>
                  <a:pt x="0" y="0"/>
                </a:moveTo>
                <a:lnTo>
                  <a:pt x="895021" y="0"/>
                </a:lnTo>
                <a:lnTo>
                  <a:pt x="895021" y="500093"/>
                </a:lnTo>
                <a:lnTo>
                  <a:pt x="0" y="500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18674" y="4151185"/>
            <a:ext cx="2690797" cy="2697541"/>
          </a:xfrm>
          <a:custGeom>
            <a:avLst/>
            <a:gdLst/>
            <a:ahLst/>
            <a:cxnLst/>
            <a:rect l="l" t="t" r="r" b="b"/>
            <a:pathLst>
              <a:path w="2690797" h="2697541">
                <a:moveTo>
                  <a:pt x="0" y="0"/>
                </a:moveTo>
                <a:lnTo>
                  <a:pt x="2690797" y="0"/>
                </a:lnTo>
                <a:lnTo>
                  <a:pt x="2690797" y="2697542"/>
                </a:lnTo>
                <a:lnTo>
                  <a:pt x="0" y="2697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0102" y="1047750"/>
            <a:ext cx="15107797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개발</a:t>
            </a:r>
            <a:r>
              <a:rPr lang="en-US" sz="9500" dirty="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 </a:t>
            </a:r>
            <a:r>
              <a:rPr lang="en-US" sz="9500" dirty="0" err="1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목표</a:t>
            </a:r>
            <a:endParaRPr lang="en-US" sz="9500" dirty="0">
              <a:solidFill>
                <a:srgbClr val="FFFFFF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94745" y="7096749"/>
            <a:ext cx="570628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03. 혼잡도 예측 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10933" y="7681883"/>
            <a:ext cx="570628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3.1 지정 날짜의 혼잡도 예측</a:t>
            </a:r>
          </a:p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3.2 중증 환자 내원 비율 예측</a:t>
            </a:r>
          </a:p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3.3 하루 중 대기시간이 가장 짧은 시간대 예측</a:t>
            </a:r>
          </a:p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3.4 재전원률 예측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7744" y="7096749"/>
            <a:ext cx="570628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04. 대기시간 단축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35838" y="7782848"/>
            <a:ext cx="570628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응급실 방문 전 환자 및 보호자가 </a:t>
            </a:r>
          </a:p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사전 정보(증상, 기본정보, 과거병력 등)을 </a:t>
            </a:r>
          </a:p>
          <a:p>
            <a:pPr algn="ctr">
              <a:lnSpc>
                <a:spcPts val="1980"/>
              </a:lnSpc>
            </a:pPr>
            <a:r>
              <a:rPr lang="en-US" sz="1800">
                <a:solidFill>
                  <a:srgbClr val="5D5D5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입력 및 저장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86081">
            <a:off x="-5648433" y="582758"/>
            <a:ext cx="13354267" cy="7895710"/>
          </a:xfrm>
          <a:custGeom>
            <a:avLst/>
            <a:gdLst/>
            <a:ahLst/>
            <a:cxnLst/>
            <a:rect l="l" t="t" r="r" b="b"/>
            <a:pathLst>
              <a:path w="13354267" h="7895710">
                <a:moveTo>
                  <a:pt x="0" y="0"/>
                </a:moveTo>
                <a:lnTo>
                  <a:pt x="13354266" y="0"/>
                </a:lnTo>
                <a:lnTo>
                  <a:pt x="13354266" y="7895711"/>
                </a:lnTo>
                <a:lnTo>
                  <a:pt x="0" y="789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8081" y="1475870"/>
            <a:ext cx="6084076" cy="15650357"/>
          </a:xfrm>
          <a:custGeom>
            <a:avLst/>
            <a:gdLst/>
            <a:ahLst/>
            <a:cxnLst/>
            <a:rect l="l" t="t" r="r" b="b"/>
            <a:pathLst>
              <a:path w="6084076" h="15650357">
                <a:moveTo>
                  <a:pt x="0" y="0"/>
                </a:moveTo>
                <a:lnTo>
                  <a:pt x="6084076" y="0"/>
                </a:lnTo>
                <a:lnTo>
                  <a:pt x="6084076" y="15650358"/>
                </a:lnTo>
                <a:lnTo>
                  <a:pt x="0" y="1565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24745" y="3500255"/>
            <a:ext cx="1030359" cy="1030359"/>
          </a:xfrm>
          <a:custGeom>
            <a:avLst/>
            <a:gdLst/>
            <a:ahLst/>
            <a:cxnLst/>
            <a:rect l="l" t="t" r="r" b="b"/>
            <a:pathLst>
              <a:path w="1030359" h="1030359">
                <a:moveTo>
                  <a:pt x="0" y="0"/>
                </a:moveTo>
                <a:lnTo>
                  <a:pt x="1030359" y="0"/>
                </a:lnTo>
                <a:lnTo>
                  <a:pt x="1030359" y="1030358"/>
                </a:lnTo>
                <a:lnTo>
                  <a:pt x="0" y="103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86277" y="1979244"/>
            <a:ext cx="9858773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 err="1">
                <a:solidFill>
                  <a:srgbClr val="73CCE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기대효과</a:t>
            </a:r>
            <a:endParaRPr lang="en-US" sz="9500" dirty="0">
              <a:solidFill>
                <a:srgbClr val="73CCE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86277" y="4244247"/>
            <a:ext cx="9858773" cy="425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>
              <a:lnSpc>
                <a:spcPts val="4768"/>
              </a:lnSpc>
              <a:buFont typeface="Arial"/>
              <a:buChar char="•"/>
            </a:pPr>
            <a:r>
              <a:rPr lang="en-US" sz="320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실시간 정보 제공 및 응급실 추천을 통한 과밀화 해소</a:t>
            </a:r>
          </a:p>
          <a:p>
            <a:pPr>
              <a:lnSpc>
                <a:spcPts val="4768"/>
              </a:lnSpc>
            </a:pPr>
            <a:endParaRPr lang="en-US" sz="320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690890" lvl="1" indent="-345445">
              <a:lnSpc>
                <a:spcPts val="4768"/>
              </a:lnSpc>
              <a:buFont typeface="Arial"/>
              <a:buChar char="•"/>
            </a:pPr>
            <a:r>
              <a:rPr lang="en-US" sz="3200" spc="102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혼잡도 분석을 통한 최소 대기시간 예측 서비스 제공</a:t>
            </a:r>
          </a:p>
          <a:p>
            <a:pPr>
              <a:lnSpc>
                <a:spcPts val="4768"/>
              </a:lnSpc>
            </a:pPr>
            <a:endParaRPr lang="en-US" sz="3200" spc="102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690890" lvl="1" indent="-345445">
              <a:lnSpc>
                <a:spcPts val="4768"/>
              </a:lnSpc>
              <a:buFont typeface="Arial"/>
              <a:buChar char="•"/>
            </a:pPr>
            <a:r>
              <a:rPr lang="en-US" sz="320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환자 정보 저장을 통한 서비스 효율성 증대</a:t>
            </a:r>
          </a:p>
          <a:p>
            <a:pPr>
              <a:lnSpc>
                <a:spcPts val="4768"/>
              </a:lnSpc>
            </a:pPr>
            <a:endParaRPr lang="en-US" sz="3200">
              <a:solidFill>
                <a:srgbClr val="5D5D5D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690890" lvl="1" indent="-345445">
              <a:lnSpc>
                <a:spcPts val="4768"/>
              </a:lnSpc>
              <a:buFont typeface="Arial"/>
              <a:buChar char="•"/>
            </a:pPr>
            <a:r>
              <a:rPr lang="en-US" sz="3200">
                <a:solidFill>
                  <a:srgbClr val="5D5D5D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의료 서비스 질 및 만족도 향상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86081">
            <a:off x="-5648433" y="582758"/>
            <a:ext cx="13354267" cy="7895710"/>
          </a:xfrm>
          <a:custGeom>
            <a:avLst/>
            <a:gdLst/>
            <a:ahLst/>
            <a:cxnLst/>
            <a:rect l="l" t="t" r="r" b="b"/>
            <a:pathLst>
              <a:path w="13354267" h="7895710">
                <a:moveTo>
                  <a:pt x="0" y="0"/>
                </a:moveTo>
                <a:lnTo>
                  <a:pt x="13354266" y="0"/>
                </a:lnTo>
                <a:lnTo>
                  <a:pt x="13354266" y="7895711"/>
                </a:lnTo>
                <a:lnTo>
                  <a:pt x="0" y="789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BAF4F97-6DEA-9892-06BD-210D037FF99A}"/>
              </a:ext>
            </a:extLst>
          </p:cNvPr>
          <p:cNvSpPr txBox="1"/>
          <p:nvPr/>
        </p:nvSpPr>
        <p:spPr>
          <a:xfrm>
            <a:off x="1028700" y="765175"/>
            <a:ext cx="222661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9"/>
              </a:lnSpc>
            </a:pPr>
            <a:r>
              <a:rPr lang="en-US" sz="3999" dirty="0">
                <a:solidFill>
                  <a:srgbClr val="73CCE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History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CE9189-377C-2F45-0648-40F4D8EF4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652698"/>
              </p:ext>
            </p:extLst>
          </p:nvPr>
        </p:nvGraphicFramePr>
        <p:xfrm>
          <a:off x="723900" y="1715330"/>
          <a:ext cx="16840199" cy="8077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1889">
                  <a:extLst>
                    <a:ext uri="{9D8B030D-6E8A-4147-A177-3AD203B41FA5}">
                      <a16:colId xmlns:a16="http://schemas.microsoft.com/office/drawing/2014/main" val="4214623841"/>
                    </a:ext>
                  </a:extLst>
                </a:gridCol>
                <a:gridCol w="2406884">
                  <a:extLst>
                    <a:ext uri="{9D8B030D-6E8A-4147-A177-3AD203B41FA5}">
                      <a16:colId xmlns:a16="http://schemas.microsoft.com/office/drawing/2014/main" val="1790064343"/>
                    </a:ext>
                  </a:extLst>
                </a:gridCol>
                <a:gridCol w="9702752">
                  <a:extLst>
                    <a:ext uri="{9D8B030D-6E8A-4147-A177-3AD203B41FA5}">
                      <a16:colId xmlns:a16="http://schemas.microsoft.com/office/drawing/2014/main" val="1480741979"/>
                    </a:ext>
                  </a:extLst>
                </a:gridCol>
                <a:gridCol w="2618674">
                  <a:extLst>
                    <a:ext uri="{9D8B030D-6E8A-4147-A177-3AD203B41FA5}">
                      <a16:colId xmlns:a16="http://schemas.microsoft.com/office/drawing/2014/main" val="866406757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Version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F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Author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F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Description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FD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Date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93975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0.1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손하지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프로젝트 기획서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기획의도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목표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기대효과</a:t>
                      </a:r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Noto Sans KR Medium" panose="020B0200000000000000" pitchFamily="50" charset="-127"/>
                          <a:ea typeface="Noto Sans KR Medium" panose="020B0200000000000000" pitchFamily="50" charset="-127"/>
                        </a:rPr>
                        <a:t>2023-11-22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41256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21800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615969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88528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284579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896164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827902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28900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011966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827673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rgbClr val="0070C0"/>
                        </a:solidFill>
                        <a:latin typeface="Noto Sans KR Medium" panose="020B0200000000000000" pitchFamily="50" charset="-127"/>
                        <a:ea typeface="Noto Sans KR Medium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490998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6771034" y="547616"/>
            <a:ext cx="782709" cy="782709"/>
          </a:xfrm>
          <a:custGeom>
            <a:avLst/>
            <a:gdLst/>
            <a:ahLst/>
            <a:cxnLst/>
            <a:rect l="l" t="t" r="r" b="b"/>
            <a:pathLst>
              <a:path w="1030359" h="1030359">
                <a:moveTo>
                  <a:pt x="0" y="0"/>
                </a:moveTo>
                <a:lnTo>
                  <a:pt x="1030359" y="0"/>
                </a:lnTo>
                <a:lnTo>
                  <a:pt x="1030359" y="1030358"/>
                </a:lnTo>
                <a:lnTo>
                  <a:pt x="0" y="103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3285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B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724833" flipH="1">
            <a:off x="10488043" y="343686"/>
            <a:ext cx="17151448" cy="10140794"/>
          </a:xfrm>
          <a:custGeom>
            <a:avLst/>
            <a:gdLst/>
            <a:ahLst/>
            <a:cxnLst/>
            <a:rect l="l" t="t" r="r" b="b"/>
            <a:pathLst>
              <a:path w="17151448" h="10140794">
                <a:moveTo>
                  <a:pt x="17151448" y="0"/>
                </a:moveTo>
                <a:lnTo>
                  <a:pt x="0" y="0"/>
                </a:lnTo>
                <a:lnTo>
                  <a:pt x="0" y="10140794"/>
                </a:lnTo>
                <a:lnTo>
                  <a:pt x="17151448" y="10140794"/>
                </a:lnTo>
                <a:lnTo>
                  <a:pt x="171514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78256" flipH="1">
            <a:off x="-9620347" y="-7018838"/>
            <a:ext cx="15256086" cy="9020161"/>
          </a:xfrm>
          <a:custGeom>
            <a:avLst/>
            <a:gdLst/>
            <a:ahLst/>
            <a:cxnLst/>
            <a:rect l="l" t="t" r="r" b="b"/>
            <a:pathLst>
              <a:path w="15256086" h="9020161">
                <a:moveTo>
                  <a:pt x="15256087" y="0"/>
                </a:moveTo>
                <a:lnTo>
                  <a:pt x="0" y="0"/>
                </a:lnTo>
                <a:lnTo>
                  <a:pt x="0" y="9020162"/>
                </a:lnTo>
                <a:lnTo>
                  <a:pt x="15256087" y="9020162"/>
                </a:lnTo>
                <a:lnTo>
                  <a:pt x="152560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91701">
            <a:off x="12662780" y="7728092"/>
            <a:ext cx="2329700" cy="2280193"/>
          </a:xfrm>
          <a:custGeom>
            <a:avLst/>
            <a:gdLst/>
            <a:ahLst/>
            <a:cxnLst/>
            <a:rect l="l" t="t" r="r" b="b"/>
            <a:pathLst>
              <a:path w="2329700" h="2280193">
                <a:moveTo>
                  <a:pt x="0" y="0"/>
                </a:moveTo>
                <a:lnTo>
                  <a:pt x="2329700" y="0"/>
                </a:lnTo>
                <a:lnTo>
                  <a:pt x="2329700" y="2280193"/>
                </a:lnTo>
                <a:lnTo>
                  <a:pt x="0" y="228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14437">
            <a:off x="400190" y="4909744"/>
            <a:ext cx="2477327" cy="4137498"/>
          </a:xfrm>
          <a:custGeom>
            <a:avLst/>
            <a:gdLst/>
            <a:ahLst/>
            <a:cxnLst/>
            <a:rect l="l" t="t" r="r" b="b"/>
            <a:pathLst>
              <a:path w="2477327" h="4137498">
                <a:moveTo>
                  <a:pt x="0" y="0"/>
                </a:moveTo>
                <a:lnTo>
                  <a:pt x="2477327" y="0"/>
                </a:lnTo>
                <a:lnTo>
                  <a:pt x="2477327" y="4137498"/>
                </a:lnTo>
                <a:lnTo>
                  <a:pt x="0" y="413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91460" y="0"/>
            <a:ext cx="2498713" cy="2353385"/>
          </a:xfrm>
          <a:custGeom>
            <a:avLst/>
            <a:gdLst/>
            <a:ahLst/>
            <a:cxnLst/>
            <a:rect l="l" t="t" r="r" b="b"/>
            <a:pathLst>
              <a:path w="2498713" h="2353385">
                <a:moveTo>
                  <a:pt x="0" y="0"/>
                </a:moveTo>
                <a:lnTo>
                  <a:pt x="2498714" y="0"/>
                </a:lnTo>
                <a:lnTo>
                  <a:pt x="2498714" y="2353385"/>
                </a:lnTo>
                <a:lnTo>
                  <a:pt x="0" y="2353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4267">
            <a:off x="14703285" y="1450825"/>
            <a:ext cx="4143570" cy="3382189"/>
          </a:xfrm>
          <a:custGeom>
            <a:avLst/>
            <a:gdLst/>
            <a:ahLst/>
            <a:cxnLst/>
            <a:rect l="l" t="t" r="r" b="b"/>
            <a:pathLst>
              <a:path w="4143570" h="3382189">
                <a:moveTo>
                  <a:pt x="0" y="0"/>
                </a:moveTo>
                <a:lnTo>
                  <a:pt x="4143570" y="0"/>
                </a:lnTo>
                <a:lnTo>
                  <a:pt x="4143570" y="3382189"/>
                </a:lnTo>
                <a:lnTo>
                  <a:pt x="0" y="3382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51345" y="3595527"/>
            <a:ext cx="7585310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>
                <a:solidFill>
                  <a:srgbClr val="FFFFFF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207</Words>
  <Application>Microsoft Office PowerPoint</Application>
  <PresentationFormat>사용자 지정</PresentationFormat>
  <Paragraphs>46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 Medium</vt:lpstr>
      <vt:lpstr>Noto Sans KR ExtraBold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Purple and Blue 3D Illustration STEM Science Education Presentation</dc:title>
  <dc:creator>admin</dc:creator>
  <cp:lastModifiedBy>admin</cp:lastModifiedBy>
  <cp:revision>4</cp:revision>
  <dcterms:created xsi:type="dcterms:W3CDTF">2006-08-16T00:00:00Z</dcterms:created>
  <dcterms:modified xsi:type="dcterms:W3CDTF">2023-11-22T06:08:11Z</dcterms:modified>
  <dc:identifier>DAF03VIs92o</dc:identifier>
</cp:coreProperties>
</file>